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40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74"/>
    <p:restoredTop sz="96422"/>
  </p:normalViewPr>
  <p:slideViewPr>
    <p:cSldViewPr snapToObjects="1">
      <p:cViewPr varScale="1">
        <p:scale>
          <a:sx n="107" d="100"/>
          <a:sy n="107" d="100"/>
        </p:scale>
        <p:origin x="-2136" y="-96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56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Optical Flow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91740" y="3886200"/>
            <a:ext cx="6400800" cy="1752600"/>
          </a:xfrm>
        </p:spPr>
        <p:txBody>
          <a:bodyPr/>
          <a:lstStyle/>
          <a:p>
            <a:pPr algn="r">
              <a:defRPr lang="ko-KR" altLang="en-US"/>
            </a:pPr>
            <a:r>
              <a:rPr lang="en-US" altLang="ko-KR"/>
              <a:t>MVP  Seminar</a:t>
            </a:r>
          </a:p>
          <a:p>
            <a:pPr algn="r">
              <a:defRPr lang="ko-KR" altLang="en-US"/>
            </a:pPr>
            <a:r>
              <a:rPr lang="en-US" altLang="ko-KR"/>
              <a:t>2017.07.21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60829"/>
            <a:ext cx="4330827" cy="16208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5973" y="1916810"/>
            <a:ext cx="4743450" cy="20097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531" y="3926586"/>
            <a:ext cx="7488936" cy="1055976"/>
          </a:xfrm>
          <a:prstGeom prst="rect">
            <a:avLst/>
          </a:prstGeom>
        </p:spPr>
      </p:pic>
      <p:sp>
        <p:nvSpPr>
          <p:cNvPr id="2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1D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2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1D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824" y="1839152"/>
            <a:ext cx="5843032" cy="34305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7088210" y="4888530"/>
            <a:ext cx="317478" cy="4613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488" tIns="44450" rIns="90488" bIns="44450">
            <a:spAutoFit/>
          </a:bodyPr>
          <a:lstStyle/>
          <a:p>
            <a:pPr lvl="0" algn="l"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None/>
              <a:defRPr lang="ko-KR" altLang="en-US"/>
            </a:pPr>
            <a:r>
              <a:rPr lang="en-US" sz="2400" b="0" i="1">
                <a:solidFill>
                  <a:srgbClr val="000000">
                    <a:alpha val="100000"/>
                  </a:srgbClr>
                </a:solidFill>
                <a:latin typeface="Times New Roman"/>
                <a:sym typeface="Wingdings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8493" y="4901261"/>
            <a:ext cx="417702" cy="47325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488" tIns="44450" rIns="90488" bIns="44450">
            <a:spAutoFit/>
          </a:bodyPr>
          <a:lstStyle/>
          <a:p>
            <a:pPr lvl="0" algn="l"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None/>
              <a:defRPr lang="ko-KR" altLang="en-US"/>
            </a:pPr>
            <a:r>
              <a:rPr lang="en-US" sz="2400" b="0" i="1">
                <a:solidFill>
                  <a:srgbClr val="000000">
                    <a:alpha val="100000"/>
                  </a:srgbClr>
                </a:solidFill>
                <a:latin typeface="Times New Roman"/>
                <a:sym typeface="Wingdings"/>
              </a:rPr>
              <a:t>x</a:t>
            </a:r>
            <a:r>
              <a:rPr lang="en-US" sz="2400" b="0" i="0" baseline="-20000">
                <a:solidFill>
                  <a:srgbClr val="000000">
                    <a:alpha val="100000"/>
                  </a:srgbClr>
                </a:solidFill>
                <a:latin typeface="Times New Roman"/>
                <a:sym typeface="Wingdings"/>
              </a:rPr>
              <a:t>0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953634" y="1945574"/>
            <a:ext cx="649585" cy="2652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338568" y="2009114"/>
            <a:ext cx="649585" cy="2652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6" name="타원 25"/>
          <p:cNvSpPr/>
          <p:nvPr/>
        </p:nvSpPr>
        <p:spPr>
          <a:xfrm>
            <a:off x="4369208" y="4078530"/>
            <a:ext cx="88945" cy="88945"/>
          </a:xfrm>
          <a:prstGeom prst="ellipse">
            <a:avLst/>
          </a:prstGeom>
          <a:solidFill>
            <a:schemeClr val="tx1"/>
          </a:solidFill>
          <a:ln w="12674" cap="flat" cmpd="sng" algn="ctr">
            <a:solidFill>
              <a:srgbClr val="3DAB00"/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7" name="타원 26"/>
          <p:cNvSpPr/>
          <p:nvPr/>
        </p:nvSpPr>
        <p:spPr>
          <a:xfrm>
            <a:off x="4369208" y="3427381"/>
            <a:ext cx="88945" cy="88945"/>
          </a:xfrm>
          <a:prstGeom prst="ellipse">
            <a:avLst/>
          </a:prstGeom>
          <a:solidFill>
            <a:schemeClr val="tx1"/>
          </a:solidFill>
          <a:ln w="12674" cap="flat" cmpd="sng" algn="ctr">
            <a:solidFill>
              <a:srgbClr val="3DAB00"/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8" name="Group 1"/>
          <p:cNvGrpSpPr/>
          <p:nvPr/>
        </p:nvGrpSpPr>
        <p:grpSpPr>
          <a:xfrm>
            <a:off x="5728737" y="2820677"/>
            <a:ext cx="2746025" cy="821111"/>
            <a:chOff x="5728737" y="2820677"/>
            <a:chExt cx="2746025" cy="821111"/>
          </a:xfrm>
        </p:grpSpPr>
        <p:sp>
          <p:nvSpPr>
            <p:cNvPr id="29" name="TextBox 28"/>
            <p:cNvSpPr txBox="1"/>
            <p:nvPr/>
          </p:nvSpPr>
          <p:spPr>
            <a:xfrm>
              <a:off x="5728737" y="2820677"/>
              <a:ext cx="1662825" cy="8211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Initial guess: </a:t>
              </a:r>
            </a:p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Estimate:</a:t>
              </a: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43935" y="2935028"/>
              <a:ext cx="813182" cy="254105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7000884" y="3309849"/>
              <a:ext cx="1473879" cy="2922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  <p:grpSp>
        <p:nvGrpSpPr>
          <p:cNvPr id="32" name="Group 2"/>
          <p:cNvGrpSpPr/>
          <p:nvPr/>
        </p:nvGrpSpPr>
        <p:grpSpPr>
          <a:xfrm>
            <a:off x="2780979" y="2706327"/>
            <a:ext cx="1473879" cy="1423069"/>
            <a:chOff x="2780979" y="2706327"/>
            <a:chExt cx="1473879" cy="1423069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608455" y="3481374"/>
              <a:ext cx="597156" cy="648022"/>
            </a:xfrm>
            <a:prstGeom prst="line">
              <a:avLst/>
            </a:prstGeom>
            <a:ln w="38079" cap="flat" cmpd="sng" algn="ctr">
              <a:solidFill>
                <a:srgbClr val="FF0000"/>
              </a:solidFill>
              <a:prstDash val="solid"/>
              <a:round/>
              <a:tailEnd type="stealth" w="lg" len="lg"/>
            </a:ln>
          </p:spPr>
        </p:cxnSp>
        <p:sp>
          <p:nvSpPr>
            <p:cNvPr id="34" name="TextBox 33"/>
            <p:cNvSpPr txBox="1"/>
            <p:nvPr/>
          </p:nvSpPr>
          <p:spPr>
            <a:xfrm>
              <a:off x="2780979" y="2706327"/>
              <a:ext cx="1473879" cy="7194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square" lIns="90488" tIns="44450" rIns="90488" bIns="44450" anchor="t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FF0000">
                      <a:alpha val="100000"/>
                    </a:srgbClr>
                  </a:solidFill>
                  <a:latin typeface="Arial"/>
                  <a:sym typeface="Wingdings"/>
                </a:rPr>
                <a:t>estimate update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3301920" y="3419453"/>
              <a:ext cx="182636" cy="2667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  <p:sp>
        <p:nvSpPr>
          <p:cNvPr id="36" name="TextBox 35"/>
          <p:cNvSpPr txBox="1"/>
          <p:nvPr/>
        </p:nvSpPr>
        <p:spPr>
          <a:xfrm>
            <a:off x="1600904" y="5565140"/>
            <a:ext cx="5870112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lstStyle/>
          <a:p>
            <a:pPr lvl="0"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lang="en-US" sz="2400" b="0" i="0">
                <a:solidFill>
                  <a:schemeClr val="tx1"/>
                </a:solidFill>
                <a:latin typeface="Arial"/>
                <a:sym typeface="Wingdings"/>
              </a:rPr>
              <a:t>(using</a:t>
            </a:r>
            <a:r>
              <a:rPr lang="en-US" sz="2400" b="0" i="0">
                <a:solidFill>
                  <a:schemeClr val="tx1"/>
                </a:solidFill>
                <a:latin typeface="Times New Roman"/>
                <a:sym typeface="Wingdings"/>
              </a:rPr>
              <a:t> </a:t>
            </a:r>
            <a:r>
              <a:rPr lang="en-US" sz="2400" b="0" i="1">
                <a:solidFill>
                  <a:schemeClr val="tx1"/>
                </a:solidFill>
                <a:latin typeface="Times New Roman"/>
                <a:sym typeface="Wingdings"/>
              </a:rPr>
              <a:t>d</a:t>
            </a:r>
            <a:r>
              <a:rPr lang="en-US" sz="2400" b="0" i="0">
                <a:solidFill>
                  <a:schemeClr val="tx1"/>
                </a:solidFill>
                <a:latin typeface="Arial"/>
                <a:sym typeface="Wingdings"/>
              </a:rPr>
              <a:t> for </a:t>
            </a:r>
            <a:r>
              <a:rPr lang="en-US" sz="2400" b="0" i="1">
                <a:solidFill>
                  <a:schemeClr val="tx1"/>
                </a:solidFill>
                <a:latin typeface="Times New Roman"/>
                <a:sym typeface="Wingdings"/>
              </a:rPr>
              <a:t>displacement</a:t>
            </a:r>
            <a:r>
              <a:rPr lang="en-US" sz="2400" b="0" i="0">
                <a:solidFill>
                  <a:schemeClr val="tx1"/>
                </a:solidFill>
                <a:latin typeface="Arial"/>
                <a:sym typeface="Wingdings"/>
              </a:rPr>
              <a:t> here instead of </a:t>
            </a:r>
            <a:r>
              <a:rPr lang="en-US" sz="2400" b="0" i="1">
                <a:solidFill>
                  <a:schemeClr val="tx1"/>
                </a:solidFill>
                <a:latin typeface="Times New Roman"/>
                <a:sym typeface="Wingdings"/>
              </a:rPr>
              <a:t>u</a:t>
            </a:r>
            <a:r>
              <a:rPr lang="en-US" sz="2400" b="1" i="0">
                <a:solidFill>
                  <a:schemeClr val="tx1"/>
                </a:solidFill>
                <a:latin typeface="Arial"/>
                <a:sym typeface="Wingdings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repeatCount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32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2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1D</a:t>
            </a:r>
          </a:p>
        </p:txBody>
      </p:sp>
      <p:grpSp>
        <p:nvGrpSpPr>
          <p:cNvPr id="37" name="Group 1"/>
          <p:cNvGrpSpPr/>
          <p:nvPr/>
        </p:nvGrpSpPr>
        <p:grpSpPr>
          <a:xfrm>
            <a:off x="1562825" y="1916810"/>
            <a:ext cx="5843032" cy="3531362"/>
            <a:chOff x="1562824" y="1839152"/>
            <a:chExt cx="5843032" cy="3531362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1562824" y="1839152"/>
              <a:ext cx="5843032" cy="34305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7088210" y="4888524"/>
              <a:ext cx="317477" cy="4694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400" b="0" i="1">
                  <a:solidFill>
                    <a:srgbClr val="000000">
                      <a:alpha val="100000"/>
                    </a:srgbClr>
                  </a:solidFill>
                  <a:latin typeface="Times New Roman"/>
                  <a:sym typeface="Wingdings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48492" y="4901259"/>
              <a:ext cx="417702" cy="4692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400" b="0" i="1">
                  <a:solidFill>
                    <a:srgbClr val="000000">
                      <a:alpha val="100000"/>
                    </a:srgbClr>
                  </a:solidFill>
                  <a:latin typeface="Times New Roman"/>
                  <a:sym typeface="Wingdings"/>
                </a:rPr>
                <a:t>x</a:t>
              </a:r>
              <a:r>
                <a:rPr lang="en-US" sz="2400" b="0" i="0" baseline="-20000">
                  <a:solidFill>
                    <a:srgbClr val="000000">
                      <a:alpha val="100000"/>
                    </a:srgbClr>
                  </a:solidFill>
                  <a:latin typeface="Times New Roman"/>
                  <a:sym typeface="Wingdings"/>
                </a:rPr>
                <a:t>0</a:t>
              </a: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338568" y="2009114"/>
              <a:ext cx="649585" cy="2652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sp>
          <p:nvSpPr>
            <p:cNvPr id="42" name="타원 41"/>
            <p:cNvSpPr/>
            <p:nvPr/>
          </p:nvSpPr>
          <p:spPr>
            <a:xfrm>
              <a:off x="4369208" y="4078530"/>
              <a:ext cx="88945" cy="88945"/>
            </a:xfrm>
            <a:prstGeom prst="ellipse">
              <a:avLst/>
            </a:prstGeom>
            <a:solidFill>
              <a:schemeClr val="tx1"/>
            </a:solidFill>
            <a:ln w="12674" cap="flat" cmpd="sng" algn="ctr">
              <a:solidFill>
                <a:srgbClr val="3DAB00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369208" y="3872108"/>
              <a:ext cx="88945" cy="88889"/>
            </a:xfrm>
            <a:prstGeom prst="ellipse">
              <a:avLst/>
            </a:prstGeom>
            <a:solidFill>
              <a:schemeClr val="tx1"/>
            </a:solidFill>
            <a:ln w="12674" cap="flat" cmpd="sng" algn="ctr">
              <a:solidFill>
                <a:srgbClr val="3DAB00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4" name="Group 2"/>
          <p:cNvGrpSpPr/>
          <p:nvPr/>
        </p:nvGrpSpPr>
        <p:grpSpPr>
          <a:xfrm>
            <a:off x="2819114" y="2783986"/>
            <a:ext cx="1473823" cy="1423069"/>
            <a:chOff x="2819114" y="2706327"/>
            <a:chExt cx="1473823" cy="1423069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646534" y="3481374"/>
              <a:ext cx="597212" cy="648022"/>
            </a:xfrm>
            <a:prstGeom prst="line">
              <a:avLst/>
            </a:prstGeom>
            <a:ln w="38079" cap="flat" cmpd="sng" algn="ctr">
              <a:solidFill>
                <a:srgbClr val="FF0000"/>
              </a:solidFill>
              <a:prstDash val="solid"/>
              <a:round/>
              <a:tailEnd type="stealth" w="lg" len="lg"/>
            </a:ln>
          </p:spPr>
        </p:cxnSp>
        <p:sp>
          <p:nvSpPr>
            <p:cNvPr id="46" name="TextBox 45"/>
            <p:cNvSpPr txBox="1"/>
            <p:nvPr/>
          </p:nvSpPr>
          <p:spPr>
            <a:xfrm>
              <a:off x="2819113" y="2706326"/>
              <a:ext cx="1473823" cy="72642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square" lIns="90488" tIns="44450" rIns="90488" bIns="44450" anchor="t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FF0000">
                      <a:alpha val="100000"/>
                    </a:srgbClr>
                  </a:solidFill>
                  <a:latin typeface="Arial"/>
                  <a:sym typeface="Wingdings"/>
                </a:rPr>
                <a:t>estimate update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340055" y="3419453"/>
              <a:ext cx="182636" cy="2667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  <p:grpSp>
        <p:nvGrpSpPr>
          <p:cNvPr id="48" name="Group 3"/>
          <p:cNvGrpSpPr/>
          <p:nvPr/>
        </p:nvGrpSpPr>
        <p:grpSpPr>
          <a:xfrm>
            <a:off x="5728738" y="2898336"/>
            <a:ext cx="2746025" cy="821111"/>
            <a:chOff x="5728737" y="2820677"/>
            <a:chExt cx="2746025" cy="821111"/>
          </a:xfrm>
        </p:grpSpPr>
        <p:sp>
          <p:nvSpPr>
            <p:cNvPr id="49" name="TextBox 48"/>
            <p:cNvSpPr txBox="1"/>
            <p:nvPr/>
          </p:nvSpPr>
          <p:spPr>
            <a:xfrm>
              <a:off x="5728737" y="2820676"/>
              <a:ext cx="1662825" cy="82162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Initial guess: </a:t>
              </a:r>
            </a:p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Estimate: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62975" y="2941393"/>
              <a:ext cx="241430" cy="241375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7000884" y="3309849"/>
              <a:ext cx="1473879" cy="2795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628060" y="2018487"/>
            <a:ext cx="1286496" cy="2652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2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1D</a:t>
            </a:r>
          </a:p>
        </p:txBody>
      </p:sp>
      <p:grpSp>
        <p:nvGrpSpPr>
          <p:cNvPr id="53" name="Group 1"/>
          <p:cNvGrpSpPr/>
          <p:nvPr/>
        </p:nvGrpSpPr>
        <p:grpSpPr>
          <a:xfrm>
            <a:off x="1562824" y="1839152"/>
            <a:ext cx="5843032" cy="3535367"/>
            <a:chOff x="1562824" y="1839152"/>
            <a:chExt cx="5843032" cy="3535367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1562824" y="1839152"/>
              <a:ext cx="5843032" cy="34305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7088211" y="4888530"/>
              <a:ext cx="317477" cy="461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400" b="0" i="1">
                  <a:solidFill>
                    <a:srgbClr val="000000">
                      <a:alpha val="100000"/>
                    </a:srgbClr>
                  </a:solidFill>
                  <a:latin typeface="Times New Roman"/>
                  <a:sym typeface="Wingdings"/>
                </a:rPr>
                <a:t>x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48493" y="4901261"/>
              <a:ext cx="417702" cy="47325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400" b="0" i="1">
                  <a:solidFill>
                    <a:srgbClr val="000000">
                      <a:alpha val="100000"/>
                    </a:srgbClr>
                  </a:solidFill>
                  <a:latin typeface="Times New Roman"/>
                  <a:sym typeface="Wingdings"/>
                </a:rPr>
                <a:t>x</a:t>
              </a:r>
              <a:r>
                <a:rPr lang="en-US" sz="2400" b="0" i="0" baseline="-20000">
                  <a:solidFill>
                    <a:srgbClr val="000000">
                      <a:alpha val="100000"/>
                    </a:srgbClr>
                  </a:solidFill>
                  <a:latin typeface="Times New Roman"/>
                  <a:sym typeface="Wingdings"/>
                </a:rPr>
                <a:t>0</a:t>
              </a: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338568" y="2009114"/>
              <a:ext cx="649585" cy="2652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sp>
          <p:nvSpPr>
            <p:cNvPr id="58" name="타원 57"/>
            <p:cNvSpPr/>
            <p:nvPr/>
          </p:nvSpPr>
          <p:spPr>
            <a:xfrm>
              <a:off x="4369208" y="4078530"/>
              <a:ext cx="88945" cy="88945"/>
            </a:xfrm>
            <a:prstGeom prst="ellipse">
              <a:avLst/>
            </a:prstGeom>
            <a:solidFill>
              <a:schemeClr val="tx1"/>
            </a:solidFill>
            <a:ln w="12674" cap="flat" cmpd="sng" algn="ctr">
              <a:solidFill>
                <a:srgbClr val="3DAB00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369208" y="4046760"/>
              <a:ext cx="88945" cy="88945"/>
            </a:xfrm>
            <a:prstGeom prst="ellipse">
              <a:avLst/>
            </a:prstGeom>
            <a:solidFill>
              <a:schemeClr val="tx1"/>
            </a:solidFill>
            <a:ln w="12674" cap="flat" cmpd="sng" algn="ctr">
              <a:solidFill>
                <a:srgbClr val="3DAB00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28060" y="1940828"/>
            <a:ext cx="1286496" cy="26521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61" name="Group 2"/>
          <p:cNvGrpSpPr/>
          <p:nvPr/>
        </p:nvGrpSpPr>
        <p:grpSpPr>
          <a:xfrm>
            <a:off x="5728737" y="2820677"/>
            <a:ext cx="2746025" cy="821111"/>
            <a:chOff x="5728737" y="2820677"/>
            <a:chExt cx="2746025" cy="821111"/>
          </a:xfrm>
        </p:grpSpPr>
        <p:sp>
          <p:nvSpPr>
            <p:cNvPr id="62" name="TextBox 61"/>
            <p:cNvSpPr txBox="1"/>
            <p:nvPr/>
          </p:nvSpPr>
          <p:spPr>
            <a:xfrm>
              <a:off x="5728737" y="2820677"/>
              <a:ext cx="1662825" cy="8211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Initial guess: </a:t>
              </a:r>
            </a:p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Estimate:</a:t>
              </a: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50300" y="2935028"/>
              <a:ext cx="254105" cy="2414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7000884" y="3303484"/>
              <a:ext cx="1473879" cy="2922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sp>
          <p:nvSpPr>
            <p:cNvPr id="65" name="TextBox 64"/>
            <p:cNvSpPr txBox="1"/>
            <p:nvPr/>
          </p:nvSpPr>
          <p:spPr>
            <a:xfrm>
              <a:off x="5728737" y="2820677"/>
              <a:ext cx="1662825" cy="8211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none" lIns="90488" tIns="44450" rIns="90488" bIns="44450">
              <a:spAutoFit/>
            </a:bodyPr>
            <a:lstStyle/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Initial guess: </a:t>
              </a:r>
            </a:p>
            <a:p>
              <a:pPr lvl="0" algn="l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000000">
                      <a:alpha val="100000"/>
                    </a:srgbClr>
                  </a:solidFill>
                  <a:latin typeface="Arial"/>
                  <a:sym typeface="Wingdings"/>
                </a:rPr>
                <a:t>Estimate:</a:t>
              </a: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50300" y="2935028"/>
              <a:ext cx="254105" cy="2414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7000884" y="3303484"/>
              <a:ext cx="1473879" cy="2922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  <p:grpSp>
        <p:nvGrpSpPr>
          <p:cNvPr id="68" name="Group 3"/>
          <p:cNvGrpSpPr/>
          <p:nvPr/>
        </p:nvGrpSpPr>
        <p:grpSpPr>
          <a:xfrm>
            <a:off x="2996949" y="2706327"/>
            <a:ext cx="1473879" cy="1423069"/>
            <a:chOff x="2996949" y="2706327"/>
            <a:chExt cx="1473879" cy="1423069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3824425" y="3481374"/>
              <a:ext cx="597156" cy="648022"/>
            </a:xfrm>
            <a:prstGeom prst="line">
              <a:avLst/>
            </a:prstGeom>
            <a:ln w="38079" cap="flat" cmpd="sng" algn="ctr">
              <a:solidFill>
                <a:srgbClr val="FF0000"/>
              </a:solidFill>
              <a:prstDash val="solid"/>
              <a:round/>
              <a:tailEnd type="stealth" w="lg" len="lg"/>
            </a:ln>
          </p:spPr>
        </p:cxnSp>
        <p:sp>
          <p:nvSpPr>
            <p:cNvPr id="70" name="TextBox 69"/>
            <p:cNvSpPr txBox="1"/>
            <p:nvPr/>
          </p:nvSpPr>
          <p:spPr>
            <a:xfrm>
              <a:off x="2996949" y="2706327"/>
              <a:ext cx="1473879" cy="7194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square" lIns="90488" tIns="44450" rIns="90488" bIns="44450" anchor="t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None/>
                <a:defRPr lang="ko-KR" altLang="en-US"/>
              </a:pPr>
              <a:r>
                <a:rPr lang="en-US" sz="2000" b="0" i="0">
                  <a:solidFill>
                    <a:srgbClr val="FF0000">
                      <a:alpha val="100000"/>
                    </a:srgbClr>
                  </a:solidFill>
                  <a:latin typeface="Arial"/>
                  <a:sym typeface="Wingdings"/>
                </a:rPr>
                <a:t>estimate update</a:t>
              </a: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3517890" y="3419453"/>
              <a:ext cx="182636" cy="2667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3558" y="1844802"/>
            <a:ext cx="6840856" cy="4865157"/>
          </a:xfrm>
          <a:prstGeom prst="rect">
            <a:avLst/>
          </a:prstGeom>
        </p:spPr>
      </p:pic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916810"/>
            <a:ext cx="8448675" cy="4533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412000" y="2779200"/>
            <a:ext cx="3042000" cy="520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63648" y="3405759"/>
            <a:ext cx="5112640" cy="52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900"/>
              <a:t>1 equation, </a:t>
            </a:r>
            <a:r>
              <a:rPr lang="en-US" altLang="ko-KR" sz="2900">
                <a:solidFill>
                  <a:srgbClr val="FF0000"/>
                </a:solidFill>
              </a:rPr>
              <a:t>2 unknows </a:t>
            </a:r>
            <a:r>
              <a:rPr lang="en-US" altLang="ko-KR" sz="2900"/>
              <a:t>??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603" y="2420874"/>
            <a:ext cx="6695694" cy="4841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420874"/>
            <a:ext cx="9144000" cy="151218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직사각형 14"/>
          <p:cNvSpPr/>
          <p:nvPr/>
        </p:nvSpPr>
        <p:spPr>
          <a:xfrm>
            <a:off x="0" y="5182616"/>
            <a:ext cx="9144000" cy="167538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직사각형 15"/>
          <p:cNvSpPr/>
          <p:nvPr/>
        </p:nvSpPr>
        <p:spPr>
          <a:xfrm>
            <a:off x="0" y="2420874"/>
            <a:ext cx="3923919" cy="443712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7" name="직사각형 16"/>
          <p:cNvSpPr/>
          <p:nvPr/>
        </p:nvSpPr>
        <p:spPr>
          <a:xfrm>
            <a:off x="5220080" y="2420874"/>
            <a:ext cx="3923919" cy="443712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9" name="TextBox 18"/>
          <p:cNvSpPr txBox="1"/>
          <p:nvPr/>
        </p:nvSpPr>
        <p:spPr>
          <a:xfrm>
            <a:off x="4032504" y="3429000"/>
            <a:ext cx="262775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1 Pixel 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30" y="2636901"/>
            <a:ext cx="6695694" cy="48415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420874"/>
            <a:ext cx="3923919" cy="443712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직사각형 14"/>
          <p:cNvSpPr/>
          <p:nvPr/>
        </p:nvSpPr>
        <p:spPr>
          <a:xfrm>
            <a:off x="0" y="2420874"/>
            <a:ext cx="9144000" cy="151218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직사각형 15"/>
          <p:cNvSpPr/>
          <p:nvPr/>
        </p:nvSpPr>
        <p:spPr>
          <a:xfrm>
            <a:off x="5220080" y="2420874"/>
            <a:ext cx="3923919" cy="443712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7" name="직사각형 16"/>
          <p:cNvSpPr/>
          <p:nvPr/>
        </p:nvSpPr>
        <p:spPr>
          <a:xfrm>
            <a:off x="0" y="5182616"/>
            <a:ext cx="9144000" cy="167538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8" name="직선 화살표 연결선 17"/>
          <p:cNvCxnSpPr/>
          <p:nvPr/>
        </p:nvCxnSpPr>
        <p:spPr>
          <a:xfrm rot="5400000" flipH="1" flipV="1">
            <a:off x="4923891" y="4238917"/>
            <a:ext cx="1599362" cy="1512190"/>
          </a:xfrm>
          <a:prstGeom prst="straightConnector1">
            <a:avLst/>
          </a:prstGeom>
          <a:ln w="508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2504" y="3429000"/>
            <a:ext cx="262775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1 Pixel 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603" y="2420874"/>
            <a:ext cx="6695694" cy="4841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" y="2298572"/>
            <a:ext cx="5652135" cy="2260854"/>
          </a:xfrm>
          <a:prstGeom prst="rect">
            <a:avLst/>
          </a:prstGeom>
        </p:spPr>
      </p:pic>
      <p:sp>
        <p:nvSpPr>
          <p:cNvPr id="248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5055" y="2757487"/>
            <a:ext cx="2809875" cy="1343025"/>
          </a:xfrm>
          <a:prstGeom prst="rect">
            <a:avLst/>
          </a:prstGeom>
        </p:spPr>
      </p:pic>
      <p:sp>
        <p:nvSpPr>
          <p:cNvPr id="25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 : Pixel motion from frame1 to frame2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30" y="2636901"/>
            <a:ext cx="6695694" cy="484150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196000" y="4438800"/>
            <a:ext cx="2376000" cy="619200"/>
          </a:xfrm>
          <a:prstGeom prst="straightConnector1">
            <a:avLst/>
          </a:prstGeom>
          <a:ln w="50800" algn="ctr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78248" y="1916811"/>
            <a:ext cx="2170800" cy="3714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78248" y="2397633"/>
            <a:ext cx="5112641" cy="3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/>
              <a:t>1 equation, </a:t>
            </a:r>
            <a:r>
              <a:rPr lang="en-US" altLang="ko-KR" sz="2000">
                <a:solidFill>
                  <a:srgbClr val="FF0000"/>
                </a:solidFill>
              </a:rPr>
              <a:t>2 unknows </a:t>
            </a:r>
            <a:r>
              <a:rPr lang="en-US" altLang="ko-KR" sz="2000"/>
              <a:t>??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292" y="3193542"/>
            <a:ext cx="2895600" cy="29718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1673" y="3335275"/>
            <a:ext cx="3714750" cy="2686049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rot="16200000" flipH="1">
            <a:off x="5898495" y="4630402"/>
            <a:ext cx="839444" cy="756093"/>
          </a:xfrm>
          <a:prstGeom prst="straightConnector1">
            <a:avLst/>
          </a:prstGeom>
          <a:ln w="508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5400000" flipH="1" flipV="1">
            <a:off x="5936378" y="3648821"/>
            <a:ext cx="943704" cy="936116"/>
          </a:xfrm>
          <a:prstGeom prst="straightConnector1">
            <a:avLst/>
          </a:prstGeom>
          <a:ln w="50800" algn="ctr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96264" y="3789046"/>
            <a:ext cx="3024380" cy="367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gradient direction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88252" y="5373243"/>
            <a:ext cx="3024380" cy="36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Contour direction??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792400" y="3974400"/>
            <a:ext cx="795600" cy="8964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2" name="TextBox 51"/>
          <p:cNvSpPr txBox="1"/>
          <p:nvPr/>
        </p:nvSpPr>
        <p:spPr>
          <a:xfrm>
            <a:off x="5724396" y="3573018"/>
            <a:ext cx="1007874" cy="3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1 pixel</a:t>
            </a:r>
          </a:p>
        </p:txBody>
      </p:sp>
      <p:pic>
        <p:nvPicPr>
          <p:cNvPr id="53" name="그림 52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2260092" y="4686713"/>
            <a:ext cx="813562" cy="368173"/>
          </a:xfrm>
          <a:prstGeom prst="rect">
            <a:avLst/>
          </a:prstGeom>
        </p:spPr>
      </p:pic>
      <p:pic>
        <p:nvPicPr>
          <p:cNvPr id="54" name="그림 53"/>
          <p:cNvPicPr/>
          <p:nvPr/>
        </p:nvPicPr>
        <p:blipFill rotWithShape="1">
          <a:blip r:embed="rId6">
            <a:lum/>
          </a:blip>
          <a:srcRect/>
          <a:stretch>
            <a:fillRect/>
          </a:stretch>
        </p:blipFill>
        <p:spPr>
          <a:xfrm>
            <a:off x="4351971" y="1916811"/>
            <a:ext cx="2344293" cy="368173"/>
          </a:xfrm>
          <a:prstGeom prst="rect">
            <a:avLst/>
          </a:prstGeom>
        </p:spPr>
      </p:pic>
      <p:pic>
        <p:nvPicPr>
          <p:cNvPr id="55" name="그림 54"/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139433" y="1664271"/>
            <a:ext cx="1633982" cy="929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603" y="2218686"/>
            <a:ext cx="6695694" cy="484150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2492883"/>
            <a:ext cx="9144000" cy="151218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1" name="직사각형 20"/>
          <p:cNvSpPr/>
          <p:nvPr/>
        </p:nvSpPr>
        <p:spPr>
          <a:xfrm>
            <a:off x="0" y="5157216"/>
            <a:ext cx="9144000" cy="190297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2" name="직사각형 21"/>
          <p:cNvSpPr/>
          <p:nvPr/>
        </p:nvSpPr>
        <p:spPr>
          <a:xfrm>
            <a:off x="0" y="2492883"/>
            <a:ext cx="3275837" cy="456730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4824604" y="2492883"/>
            <a:ext cx="4319396" cy="456730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5" name="TextBox 24"/>
          <p:cNvSpPr txBox="1"/>
          <p:nvPr/>
        </p:nvSpPr>
        <p:spPr>
          <a:xfrm>
            <a:off x="3600450" y="3429000"/>
            <a:ext cx="262775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1 Pixel 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657" y="2692011"/>
            <a:ext cx="6695694" cy="484150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2492883"/>
            <a:ext cx="3275837" cy="456730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1" name="직사각형 20"/>
          <p:cNvSpPr/>
          <p:nvPr/>
        </p:nvSpPr>
        <p:spPr>
          <a:xfrm>
            <a:off x="0" y="2492883"/>
            <a:ext cx="9144000" cy="151218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2" name="직사각형 21"/>
          <p:cNvSpPr/>
          <p:nvPr/>
        </p:nvSpPr>
        <p:spPr>
          <a:xfrm>
            <a:off x="4824604" y="2492883"/>
            <a:ext cx="4319396" cy="456730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0" y="5157216"/>
            <a:ext cx="9144000" cy="190297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3707892" y="3429000"/>
            <a:ext cx="262775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1 Pixel 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603" y="2218686"/>
            <a:ext cx="6695694" cy="4841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1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  <a:p>
            <a:pPr defTabSz="914400">
              <a:spcBef>
                <a:spcPct val="20000"/>
              </a:spcBef>
              <a:buFont typeface="Arial"/>
              <a:buNone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Aperture Problem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657" y="2692011"/>
            <a:ext cx="6695694" cy="48415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804" y="1844801"/>
            <a:ext cx="8686800" cy="173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energy minimization    [Horn and schunck 1981]</a:t>
            </a:r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one more constraint !</a:t>
            </a:r>
          </a:p>
          <a:p>
            <a:pPr>
              <a:defRPr lang="ko-KR" altLang="en-US"/>
            </a:pPr>
            <a:r>
              <a:rPr lang="en-US" altLang="ko-KR"/>
              <a:t> =&gt;neighboring points on the objects have similar velocities</a:t>
            </a:r>
          </a:p>
          <a:p>
            <a:pPr>
              <a:defRPr lang="ko-KR" altLang="en-US"/>
            </a:pPr>
            <a:r>
              <a:rPr lang="en-US" altLang="ko-KR"/>
              <a:t> =&gt;the velocity field of the brightness patterns varies smoothly</a:t>
            </a:r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54" name="타원 53"/>
          <p:cNvSpPr/>
          <p:nvPr/>
        </p:nvSpPr>
        <p:spPr>
          <a:xfrm>
            <a:off x="908770" y="3429000"/>
            <a:ext cx="1224153" cy="1296162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5" name="타원 54"/>
          <p:cNvSpPr/>
          <p:nvPr/>
        </p:nvSpPr>
        <p:spPr>
          <a:xfrm>
            <a:off x="2610695" y="3429000"/>
            <a:ext cx="1224153" cy="1296162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1242524" y="3537013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1468265" y="3546538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1026497" y="3897058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1252238" y="3933063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1468265" y="3950017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708676" y="3961638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1304820" y="4240053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1583142" y="4266438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2944450" y="3546538"/>
            <a:ext cx="278322" cy="252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3222772" y="3663029"/>
            <a:ext cx="278322" cy="135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2944450" y="3579495"/>
            <a:ext cx="556644" cy="270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rot="16200000" flipV="1">
            <a:off x="2667130" y="4020646"/>
            <a:ext cx="504063" cy="328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3083612" y="4147042"/>
            <a:ext cx="278321" cy="238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194893" y="3537013"/>
            <a:ext cx="4481619" cy="563879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4140000" y="3430800"/>
            <a:ext cx="4626000" cy="8388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4194000" y="4437126"/>
            <a:ext cx="2554374" cy="2971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804" y="1844801"/>
            <a:ext cx="8686800" cy="90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energy minimization      [Horn and schunck 1981]</a:t>
            </a:r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pic>
        <p:nvPicPr>
          <p:cNvPr id="74" name="그림 73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131819" y="2382647"/>
            <a:ext cx="2622423" cy="3681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331594" y="3212973"/>
            <a:ext cx="2952370" cy="36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color/gradient constancy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60035" y="3212973"/>
            <a:ext cx="2952370" cy="36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smoothness constraint</a:t>
            </a:r>
          </a:p>
        </p:txBody>
      </p:sp>
      <p:cxnSp>
        <p:nvCxnSpPr>
          <p:cNvPr id="77" name="직선 화살표 연결선 76"/>
          <p:cNvCxnSpPr/>
          <p:nvPr/>
        </p:nvCxnSpPr>
        <p:spPr>
          <a:xfrm rot="5400000">
            <a:off x="3476815" y="2765869"/>
            <a:ext cx="462153" cy="432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16200000" flipH="1">
            <a:off x="5187888" y="2832164"/>
            <a:ext cx="462153" cy="299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16000" y="2296800"/>
            <a:ext cx="6696000" cy="1418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82" name="아래쪽 화살표 81"/>
          <p:cNvSpPr/>
          <p:nvPr/>
        </p:nvSpPr>
        <p:spPr>
          <a:xfrm>
            <a:off x="4139946" y="3789045"/>
            <a:ext cx="576072" cy="57607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3" name="TextBox 82"/>
          <p:cNvSpPr txBox="1"/>
          <p:nvPr/>
        </p:nvSpPr>
        <p:spPr>
          <a:xfrm>
            <a:off x="4788027" y="3854958"/>
            <a:ext cx="4355973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find u,v to minimize E (total error)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3468" y="5151120"/>
            <a:ext cx="3528442" cy="36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85" name="TextBox 84"/>
          <p:cNvSpPr txBox="1"/>
          <p:nvPr/>
        </p:nvSpPr>
        <p:spPr>
          <a:xfrm>
            <a:off x="3276243" y="4365117"/>
            <a:ext cx="4680180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Iterative Solution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3070" y="5548532"/>
            <a:ext cx="5749289" cy="845819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2417715" y="5308596"/>
            <a:ext cx="396000" cy="1288800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8" name="TextBox 87"/>
          <p:cNvSpPr txBox="1"/>
          <p:nvPr/>
        </p:nvSpPr>
        <p:spPr>
          <a:xfrm>
            <a:off x="1217675" y="4730400"/>
            <a:ext cx="9073136" cy="639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수렴이 잘 안되어 단독으로 쓰기는 어렵고 다른방법과 같이 쓴다.!!</a:t>
            </a:r>
          </a:p>
          <a:p>
            <a:pPr>
              <a:defRPr lang="ko-KR" altLang="en-US"/>
            </a:pPr>
            <a:r>
              <a:rPr lang="ko-KR" altLang="en-US" b="1"/>
              <a:t>초기값이 중요 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412000" y="2779200"/>
            <a:ext cx="3042000" cy="520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63648" y="3405759"/>
            <a:ext cx="5112640" cy="52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900"/>
              <a:t>1 equation, </a:t>
            </a:r>
            <a:r>
              <a:rPr lang="en-US" altLang="ko-KR" sz="2900">
                <a:solidFill>
                  <a:srgbClr val="FF0000"/>
                </a:solidFill>
              </a:rPr>
              <a:t>2 unknows </a:t>
            </a:r>
            <a:r>
              <a:rPr lang="en-US" altLang="ko-KR" sz="2900"/>
              <a:t>??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2D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9804" y="1844801"/>
            <a:ext cx="8686800" cy="118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Lukas Kanade Method    [Lucas and Kanade 1981]</a:t>
            </a:r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74" name="직사각형 73"/>
          <p:cNvSpPr/>
          <p:nvPr/>
        </p:nvSpPr>
        <p:spPr>
          <a:xfrm>
            <a:off x="277200" y="2437200"/>
            <a:ext cx="3790737" cy="30132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graphicFrame>
        <p:nvGraphicFramePr>
          <p:cNvPr id="75" name="표 74"/>
          <p:cNvGraphicFramePr>
            <a:graphicFrameLocks noGrp="1"/>
          </p:cNvGraphicFramePr>
          <p:nvPr/>
        </p:nvGraphicFramePr>
        <p:xfrm>
          <a:off x="315893" y="2464443"/>
          <a:ext cx="1078185" cy="10800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3855"/>
                <a:gridCol w="354330"/>
                <a:gridCol w="360000"/>
              </a:tblGrid>
              <a:tr h="36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/>
                        <a:t>I4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/>
                        <a:t>I5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/>
                        <a:t>I6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/>
                        <a:t>I7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/>
                        <a:t>I8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/>
                        <a:t>I9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6" name="오른쪽 화살표 75"/>
          <p:cNvSpPr/>
          <p:nvPr/>
        </p:nvSpPr>
        <p:spPr>
          <a:xfrm>
            <a:off x="1394078" y="2792164"/>
            <a:ext cx="441579" cy="42455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7" name="TextBox 76"/>
          <p:cNvSpPr txBox="1"/>
          <p:nvPr/>
        </p:nvSpPr>
        <p:spPr>
          <a:xfrm>
            <a:off x="1907666" y="2792164"/>
            <a:ext cx="2399438" cy="358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sliding window</a:t>
            </a:r>
          </a:p>
        </p:txBody>
      </p:sp>
      <p:pic>
        <p:nvPicPr>
          <p:cNvPr id="78" name="그림 77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307104" y="2380680"/>
            <a:ext cx="2065121" cy="1563119"/>
          </a:xfrm>
          <a:prstGeom prst="rect">
            <a:avLst/>
          </a:prstGeom>
        </p:spPr>
      </p:pic>
      <p:pic>
        <p:nvPicPr>
          <p:cNvPr id="79" name="그림 78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588252" y="2426337"/>
            <a:ext cx="929639" cy="1580769"/>
          </a:xfrm>
          <a:prstGeom prst="rect">
            <a:avLst/>
          </a:prstGeom>
        </p:spPr>
      </p:pic>
      <p:pic>
        <p:nvPicPr>
          <p:cNvPr id="80" name="그림 79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517892" y="2819400"/>
            <a:ext cx="476250" cy="609600"/>
          </a:xfrm>
          <a:prstGeom prst="rect">
            <a:avLst/>
          </a:prstGeom>
        </p:spPr>
      </p:pic>
      <p:pic>
        <p:nvPicPr>
          <p:cNvPr id="81" name="그림 80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56423" y="2996946"/>
            <a:ext cx="238125" cy="304800"/>
          </a:xfrm>
          <a:prstGeom prst="rect">
            <a:avLst/>
          </a:prstGeom>
        </p:spPr>
      </p:pic>
      <p:pic>
        <p:nvPicPr>
          <p:cNvPr id="82" name="그림 81"/>
          <p:cNvPicPr/>
          <p:nvPr/>
        </p:nvPicPr>
        <p:blipFill rotWithShape="1">
          <a:blip r:embed="rId6">
            <a:lum/>
          </a:blip>
          <a:srcRect/>
          <a:stretch>
            <a:fillRect/>
          </a:stretch>
        </p:blipFill>
        <p:spPr>
          <a:xfrm>
            <a:off x="8172450" y="2996946"/>
            <a:ext cx="228600" cy="304800"/>
          </a:xfrm>
          <a:prstGeom prst="rect">
            <a:avLst/>
          </a:prstGeom>
        </p:spPr>
      </p:pic>
      <p:pic>
        <p:nvPicPr>
          <p:cNvPr id="83" name="그림 82"/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8460486" y="2424303"/>
            <a:ext cx="609600" cy="1580769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 rotWithShape="1">
          <a:blip r:embed="rId8">
            <a:lum/>
          </a:blip>
          <a:srcRect/>
          <a:stretch>
            <a:fillRect/>
          </a:stretch>
        </p:blipFill>
        <p:spPr>
          <a:xfrm>
            <a:off x="5260848" y="4725162"/>
            <a:ext cx="2222754" cy="36195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438205" y="4266057"/>
            <a:ext cx="3022282" cy="38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/>
              <a:t>pseudo inverse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054400" y="4266000"/>
            <a:ext cx="2703600" cy="964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7" name="TextBox 86"/>
          <p:cNvSpPr txBox="1"/>
          <p:nvPr/>
        </p:nvSpPr>
        <p:spPr>
          <a:xfrm>
            <a:off x="5076063" y="5301234"/>
            <a:ext cx="4135756" cy="36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=&gt; least mean square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Optical Flow is important?</a:t>
            </a:r>
          </a:p>
        </p:txBody>
      </p:sp>
      <p:sp>
        <p:nvSpPr>
          <p:cNvPr id="250" name="내용 개체 틀 2"/>
          <p:cNvSpPr/>
          <p:nvPr/>
        </p:nvSpPr>
        <p:spPr>
          <a:xfrm>
            <a:off x="457200" y="1495361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live in a moving world</a:t>
            </a:r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3973" y="2299760"/>
            <a:ext cx="6516053" cy="39375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57200" y="1790922"/>
            <a:ext cx="8934262" cy="1226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- </a:t>
            </a:r>
            <a:r>
              <a:rPr lang="en-US" altLang="ko-KR" sz="2500"/>
              <a:t>Lucas Kanade method</a:t>
            </a:r>
          </a:p>
          <a:p>
            <a:pPr>
              <a:defRPr lang="ko-KR" altLang="en-US"/>
            </a:pPr>
            <a:r>
              <a:rPr lang="ko-KR" altLang="en-US" sz="2500"/>
              <a:t>- </a:t>
            </a:r>
            <a:r>
              <a:rPr lang="en-US" altLang="ko-KR" sz="2500"/>
              <a:t>energy minimization   </a:t>
            </a:r>
          </a:p>
          <a:p>
            <a:pPr>
              <a:defRPr lang="ko-KR" altLang="en-US"/>
            </a:pPr>
            <a:r>
              <a:rPr lang="ko-KR" altLang="en-US" sz="2500"/>
              <a:t>=&gt; 아주 작은 움직임에만 동작 큰 움직임에는 쓸 수 없는 수준!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14110" y="3376557"/>
            <a:ext cx="3790737" cy="30132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2" name="오른쪽 화살표 91"/>
          <p:cNvSpPr/>
          <p:nvPr/>
        </p:nvSpPr>
        <p:spPr>
          <a:xfrm>
            <a:off x="1547621" y="3501009"/>
            <a:ext cx="441579" cy="42455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3" name="TextBox 92"/>
          <p:cNvSpPr txBox="1"/>
          <p:nvPr/>
        </p:nvSpPr>
        <p:spPr>
          <a:xfrm>
            <a:off x="2051684" y="3501009"/>
            <a:ext cx="2399442" cy="3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sliding window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14110" y="3412236"/>
            <a:ext cx="717483" cy="6648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95" name="직선 화살표 연결선 94"/>
          <p:cNvCxnSpPr/>
          <p:nvPr/>
        </p:nvCxnSpPr>
        <p:spPr>
          <a:xfrm rot="16200000" flipH="1">
            <a:off x="922385" y="3735118"/>
            <a:ext cx="896493" cy="7955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3468" y="1790922"/>
            <a:ext cx="8934264" cy="46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 큰 움직임 문제를 해결하기 위해 ! =&gt; </a:t>
            </a:r>
            <a:r>
              <a:rPr lang="en-US" altLang="ko-KR" sz="2500"/>
              <a:t>coarse to fine scheme!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2588736"/>
            <a:ext cx="7859268" cy="289783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3468" y="1790922"/>
            <a:ext cx="8934264" cy="46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 큰 움직임 문제를 해결하기 위해 ! =&gt; </a:t>
            </a:r>
            <a:r>
              <a:rPr lang="en-US" altLang="ko-KR" sz="2500"/>
              <a:t>coarse to fine scheme!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1639" y="2470930"/>
            <a:ext cx="5472684" cy="4387070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3564000" y="5796000"/>
            <a:ext cx="72000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0" name="타원 99"/>
          <p:cNvSpPr/>
          <p:nvPr/>
        </p:nvSpPr>
        <p:spPr>
          <a:xfrm>
            <a:off x="2771774" y="3429009"/>
            <a:ext cx="72000" cy="7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3468" y="1790922"/>
            <a:ext cx="8934264" cy="46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 큰 움직임 문제를 해결하기 위해 ! =&gt; </a:t>
            </a:r>
            <a:r>
              <a:rPr lang="en-US" altLang="ko-KR" sz="2500"/>
              <a:t>coarse to fine scheme!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68" y="2706877"/>
            <a:ext cx="5328666" cy="295440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1116000" y="3283200"/>
            <a:ext cx="41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6" name="오른쪽 화살표 105"/>
          <p:cNvSpPr/>
          <p:nvPr/>
        </p:nvSpPr>
        <p:spPr>
          <a:xfrm>
            <a:off x="5364099" y="3358845"/>
            <a:ext cx="432054" cy="4302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7" name="TextBox 106"/>
          <p:cNvSpPr txBox="1"/>
          <p:nvPr/>
        </p:nvSpPr>
        <p:spPr>
          <a:xfrm>
            <a:off x="6012180" y="2706878"/>
            <a:ext cx="3528441" cy="3101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1. estimate flow</a:t>
            </a:r>
          </a:p>
          <a:p>
            <a:pPr>
              <a:defRPr lang="ko-KR" altLang="en-US"/>
            </a:pPr>
            <a:r>
              <a:rPr lang="en-US" altLang="ko-KR"/>
              <a:t>  -energy minimization</a:t>
            </a:r>
          </a:p>
          <a:p>
            <a:pPr>
              <a:defRPr lang="ko-KR" altLang="en-US"/>
            </a:pPr>
            <a:r>
              <a:rPr lang="en-US" altLang="ko-KR"/>
              <a:t>  -lucas kanade</a:t>
            </a:r>
          </a:p>
          <a:p>
            <a:pPr>
              <a:defRPr lang="ko-KR" altLang="en-US"/>
            </a:pPr>
            <a:r>
              <a:rPr lang="en-US" altLang="ko-KR"/>
              <a:t>2. warping frame2 with flow</a:t>
            </a:r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3. repeat 1,2</a:t>
            </a:r>
          </a:p>
          <a:p>
            <a:pPr>
              <a:defRPr lang="ko-KR" altLang="en-US"/>
            </a:pPr>
            <a:r>
              <a:rPr lang="en-US" altLang="ko-KR"/>
              <a:t>4. interpolation 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6198" y="3933063"/>
            <a:ext cx="2116264" cy="11030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3468" y="1790922"/>
            <a:ext cx="8934264" cy="1226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 </a:t>
            </a:r>
            <a:r>
              <a:rPr lang="en-US" altLang="ko-KR" sz="2500"/>
              <a:t>coarse to fine pyramid scheme</a:t>
            </a:r>
          </a:p>
          <a:p>
            <a:pPr>
              <a:defRPr lang="ko-KR" altLang="en-US"/>
            </a:pPr>
            <a:r>
              <a:rPr lang="en-US" altLang="ko-KR" sz="2500"/>
              <a:t> =&gt;</a:t>
            </a:r>
            <a:r>
              <a:rPr lang="ko-KR" altLang="en-US" sz="2500"/>
              <a:t> </a:t>
            </a:r>
            <a:r>
              <a:rPr lang="en-US" altLang="ko-KR" sz="2500"/>
              <a:t>coarse </a:t>
            </a:r>
            <a:r>
              <a:rPr lang="ko-KR" altLang="en-US" sz="2500"/>
              <a:t>의 </a:t>
            </a:r>
            <a:r>
              <a:rPr lang="en-US" altLang="ko-KR" sz="2500"/>
              <a:t>error</a:t>
            </a:r>
            <a:r>
              <a:rPr lang="ko-KR" altLang="en-US" sz="2500"/>
              <a:t>가 </a:t>
            </a:r>
            <a:r>
              <a:rPr lang="en-US" altLang="ko-KR" sz="2500"/>
              <a:t>fine</a:t>
            </a:r>
            <a:r>
              <a:rPr lang="ko-KR" altLang="en-US" sz="2500"/>
              <a:t>으로 전파되는 경향이 있음</a:t>
            </a:r>
          </a:p>
          <a:p>
            <a:pPr>
              <a:defRPr lang="ko-KR" altLang="en-US"/>
            </a:pPr>
            <a:r>
              <a:rPr lang="ko-KR" altLang="en-US" sz="2500"/>
              <a:t> =&gt; </a:t>
            </a:r>
            <a:r>
              <a:rPr lang="en-US" altLang="ko-KR" sz="2500"/>
              <a:t>coarsest</a:t>
            </a:r>
            <a:r>
              <a:rPr lang="ko-KR" altLang="en-US" sz="2500"/>
              <a:t> 의 </a:t>
            </a:r>
            <a:r>
              <a:rPr lang="en-US" altLang="ko-KR" sz="2500"/>
              <a:t>error</a:t>
            </a:r>
            <a:r>
              <a:rPr lang="ko-KR" altLang="en-US" sz="2500"/>
              <a:t>는 </a:t>
            </a:r>
            <a:r>
              <a:rPr lang="en-US" altLang="ko-KR" sz="2500"/>
              <a:t>fine</a:t>
            </a:r>
            <a:r>
              <a:rPr lang="ko-KR" altLang="en-US" sz="2500"/>
              <a:t>으로 갈수록 증대 된다. (치명적)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75267" y="3109411"/>
            <a:ext cx="5185219" cy="2302209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945" y="4237021"/>
            <a:ext cx="2492883" cy="10642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3468" y="1790922"/>
            <a:ext cx="8934264" cy="1226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 </a:t>
            </a:r>
            <a:r>
              <a:rPr lang="en-US" altLang="ko-KR" sz="2500"/>
              <a:t>coarse to fine pyramid scheme</a:t>
            </a:r>
          </a:p>
          <a:p>
            <a:pPr>
              <a:defRPr lang="ko-KR" altLang="en-US"/>
            </a:pPr>
            <a:r>
              <a:rPr lang="en-US" altLang="ko-KR" sz="2500"/>
              <a:t> =&gt;</a:t>
            </a:r>
            <a:r>
              <a:rPr lang="ko-KR" altLang="en-US" sz="2500"/>
              <a:t> </a:t>
            </a:r>
            <a:r>
              <a:rPr lang="en-US" altLang="ko-KR" sz="2500"/>
              <a:t>coarse </a:t>
            </a:r>
            <a:r>
              <a:rPr lang="ko-KR" altLang="en-US" sz="2500"/>
              <a:t>의 </a:t>
            </a:r>
            <a:r>
              <a:rPr lang="en-US" altLang="ko-KR" sz="2500"/>
              <a:t>error</a:t>
            </a:r>
            <a:r>
              <a:rPr lang="ko-KR" altLang="en-US" sz="2500"/>
              <a:t>가 </a:t>
            </a:r>
            <a:r>
              <a:rPr lang="en-US" altLang="ko-KR" sz="2500"/>
              <a:t>fine</a:t>
            </a:r>
            <a:r>
              <a:rPr lang="ko-KR" altLang="en-US" sz="2500"/>
              <a:t>으로 전파되는 경향이 있음</a:t>
            </a:r>
          </a:p>
          <a:p>
            <a:pPr>
              <a:defRPr lang="ko-KR" altLang="en-US"/>
            </a:pPr>
            <a:r>
              <a:rPr lang="ko-KR" altLang="en-US" sz="2500"/>
              <a:t> =&gt; </a:t>
            </a:r>
            <a:r>
              <a:rPr lang="en-US" altLang="ko-KR" sz="2500"/>
              <a:t>coarsest</a:t>
            </a:r>
            <a:r>
              <a:rPr lang="ko-KR" altLang="en-US" sz="2500"/>
              <a:t> 의 </a:t>
            </a:r>
            <a:r>
              <a:rPr lang="en-US" altLang="ko-KR" sz="2500"/>
              <a:t>error</a:t>
            </a:r>
            <a:r>
              <a:rPr lang="ko-KR" altLang="en-US" sz="2500"/>
              <a:t>는 </a:t>
            </a:r>
            <a:r>
              <a:rPr lang="en-US" altLang="ko-KR" sz="2500"/>
              <a:t>fine</a:t>
            </a:r>
            <a:r>
              <a:rPr lang="ko-KR" altLang="en-US" sz="2500"/>
              <a:t>으로 갈수록 증대 된다. (치명적)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1461" y="3159527"/>
            <a:ext cx="6321077" cy="33597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54126" y="2420874"/>
            <a:ext cx="523456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Brightness constancy </a:t>
            </a:r>
            <a:r>
              <a:rPr lang="ko-KR" altLang="en-US" sz="1500"/>
              <a:t>는 너무 사정거리가 짧다!</a:t>
            </a:r>
          </a:p>
          <a:p>
            <a:pPr>
              <a:defRPr lang="ko-KR" altLang="en-US"/>
            </a:pPr>
            <a:r>
              <a:rPr lang="ko-KR" altLang="en-US" sz="1500"/>
              <a:t>색깔만으로 같은 부분을 구별하기는 힘들다.</a:t>
            </a:r>
          </a:p>
        </p:txBody>
      </p:sp>
      <p:pic>
        <p:nvPicPr>
          <p:cNvPr id="125" name="그림 12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830197" y="3520440"/>
            <a:ext cx="2170800" cy="371475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830197" y="3099816"/>
            <a:ext cx="3744469" cy="36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Brightness constancy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830694" y="2921724"/>
            <a:ext cx="2736000" cy="197640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rot="10800000" flipV="1">
            <a:off x="675894" y="2739771"/>
            <a:ext cx="2458593" cy="216027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오른쪽 화살표 128"/>
          <p:cNvSpPr/>
          <p:nvPr/>
        </p:nvSpPr>
        <p:spPr>
          <a:xfrm>
            <a:off x="3854577" y="3237166"/>
            <a:ext cx="792099" cy="54768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1" name="TextBox 130"/>
          <p:cNvSpPr txBox="1"/>
          <p:nvPr/>
        </p:nvSpPr>
        <p:spPr>
          <a:xfrm>
            <a:off x="5040630" y="3283458"/>
            <a:ext cx="3707892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Descriptor Matching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609352" y="2628900"/>
            <a:ext cx="3178683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133" name="TextBox 132"/>
          <p:cNvSpPr txBox="1"/>
          <p:nvPr/>
        </p:nvSpPr>
        <p:spPr>
          <a:xfrm>
            <a:off x="5344287" y="2964560"/>
            <a:ext cx="1550289" cy="31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large</a:t>
            </a:r>
            <a:r>
              <a:rPr lang="ko-KR" altLang="en-US" sz="1500"/>
              <a:t>에 강인함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큰 움직임을 위한 </a:t>
            </a:r>
            <a:r>
              <a:rPr lang="en-US" altLang="ko-KR"/>
              <a:t>optical flow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4781" y="4070353"/>
            <a:ext cx="4510869" cy="17243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큰 움직임을 위한 </a:t>
            </a:r>
            <a:r>
              <a:rPr lang="en-US" altLang="ko-KR"/>
              <a:t>optical flow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99541" y="2924937"/>
            <a:ext cx="4968622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Descriptor Matching</a:t>
            </a:r>
          </a:p>
          <a:p>
            <a:pPr>
              <a:defRPr lang="ko-KR" altLang="en-US"/>
            </a:pPr>
            <a:r>
              <a:rPr lang="en-US" altLang="ko-KR"/>
              <a:t>=&gt; HOG, SIFT, DAISY, Census</a:t>
            </a:r>
          </a:p>
        </p:txBody>
      </p:sp>
      <p:sp>
        <p:nvSpPr>
          <p:cNvPr id="136" name="오른쪽 화살표 135"/>
          <p:cNvSpPr/>
          <p:nvPr/>
        </p:nvSpPr>
        <p:spPr>
          <a:xfrm>
            <a:off x="4355974" y="2935605"/>
            <a:ext cx="576072" cy="49339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7" name="TextBox 136"/>
          <p:cNvSpPr txBox="1"/>
          <p:nvPr/>
        </p:nvSpPr>
        <p:spPr>
          <a:xfrm>
            <a:off x="5148072" y="2996946"/>
            <a:ext cx="496862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energy minimization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55522" y="2065020"/>
            <a:ext cx="7776973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Large Displacement Optical Flow (LDOF)   [T Brox and J Malik 2011]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1604" y="4178533"/>
            <a:ext cx="3704369" cy="1122700"/>
          </a:xfrm>
          <a:prstGeom prst="rect">
            <a:avLst/>
          </a:prstGeom>
        </p:spPr>
      </p:pic>
      <p:pic>
        <p:nvPicPr>
          <p:cNvPr id="142" name="그림 141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148072" y="3492881"/>
            <a:ext cx="3935603" cy="368173"/>
          </a:xfrm>
          <a:prstGeom prst="rect">
            <a:avLst/>
          </a:prstGeom>
        </p:spPr>
      </p:pic>
      <p:sp>
        <p:nvSpPr>
          <p:cNvPr id="143" name="타원 142"/>
          <p:cNvSpPr/>
          <p:nvPr/>
        </p:nvSpPr>
        <p:spPr>
          <a:xfrm>
            <a:off x="8028432" y="3356991"/>
            <a:ext cx="1115567" cy="576072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8072" y="4462776"/>
            <a:ext cx="3828476" cy="563235"/>
          </a:xfrm>
          <a:prstGeom prst="rect">
            <a:avLst/>
          </a:prstGeom>
        </p:spPr>
      </p:pic>
      <p:sp>
        <p:nvSpPr>
          <p:cNvPr id="145" name="타원 144"/>
          <p:cNvSpPr/>
          <p:nvPr/>
        </p:nvSpPr>
        <p:spPr>
          <a:xfrm>
            <a:off x="5598154" y="4250543"/>
            <a:ext cx="342017" cy="978682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47" name="직선 화살표 연결선 146"/>
          <p:cNvCxnSpPr/>
          <p:nvPr/>
        </p:nvCxnSpPr>
        <p:spPr>
          <a:xfrm flipV="1">
            <a:off x="4499991" y="4393867"/>
            <a:ext cx="1076241" cy="68909"/>
          </a:xfrm>
          <a:prstGeom prst="straightConnector1">
            <a:avLst/>
          </a:prstGeom>
          <a:ln w="38100" algn="ctr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4572000" y="4005072"/>
            <a:ext cx="1584198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초기값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큰 움직임을 위한 </a:t>
            </a:r>
            <a:r>
              <a:rPr lang="en-US" altLang="ko-KR"/>
              <a:t>optical flow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99537" y="2708910"/>
            <a:ext cx="8244461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Descriptor Matching</a:t>
            </a:r>
          </a:p>
          <a:p>
            <a:pPr>
              <a:defRPr lang="ko-KR" altLang="en-US"/>
            </a:pPr>
            <a:r>
              <a:rPr lang="en-US" altLang="ko-KR"/>
              <a:t>  HOG, SIFT, DAISY, Census</a:t>
            </a:r>
            <a:r>
              <a:rPr lang="ko-KR" altLang="en-US"/>
              <a:t>   =&gt;   </a:t>
            </a:r>
            <a:r>
              <a:rPr lang="en-US" altLang="ko-KR">
                <a:solidFill>
                  <a:srgbClr val="FF0000"/>
                </a:solidFill>
              </a:rPr>
              <a:t>Too much sparse for optical flow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55522" y="2065020"/>
            <a:ext cx="7776973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Large Displacement Optical Flow (LDOF)   [T Brox and J Malik 2011]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612" y="3861054"/>
            <a:ext cx="3704369" cy="1122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큰 움직임을 위한 </a:t>
            </a:r>
            <a:r>
              <a:rPr lang="en-US" altLang="ko-KR"/>
              <a:t>optical flow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55516" y="2065020"/>
            <a:ext cx="7776978" cy="118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Deep Matching [P. Weinzaepfel, j. Revaud 2013]</a:t>
            </a:r>
            <a:br>
              <a:rPr lang="en-US" altLang="ko-KR"/>
            </a:br>
            <a:r>
              <a:rPr lang="en-US" altLang="ko-KR"/>
              <a:t>=&gt; Dense</a:t>
            </a:r>
            <a:r>
              <a:rPr lang="ko-KR" altLang="en-US"/>
              <a:t>하게 </a:t>
            </a:r>
            <a:r>
              <a:rPr lang="en-US" altLang="ko-KR"/>
              <a:t>matching</a:t>
            </a:r>
            <a:r>
              <a:rPr lang="ko-KR" altLang="en-US"/>
              <a:t>이 가능함</a:t>
            </a:r>
          </a:p>
          <a:p>
            <a:pPr>
              <a:defRPr lang="ko-KR" altLang="en-US"/>
            </a:pPr>
            <a:r>
              <a:rPr lang="ko-KR" altLang="en-US"/>
              <a:t>=&gt; 반복적 무늬에 대해서도 강인함</a:t>
            </a:r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516" y="3100958"/>
            <a:ext cx="4032511" cy="1712334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1663" y="3100958"/>
            <a:ext cx="3888867" cy="119237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Optical Flow is important?</a:t>
            </a:r>
          </a:p>
        </p:txBody>
      </p:sp>
      <p:sp>
        <p:nvSpPr>
          <p:cNvPr id="250" name="내용 개체 틀 2"/>
          <p:cNvSpPr/>
          <p:nvPr/>
        </p:nvSpPr>
        <p:spPr>
          <a:xfrm>
            <a:off x="457200" y="1495361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Recognize actions in video</a:t>
            </a:r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0712" y="2262378"/>
            <a:ext cx="5362575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큰 움직임을 위한 </a:t>
            </a:r>
            <a:r>
              <a:rPr lang="en-US" altLang="ko-KR"/>
              <a:t>optical flow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55516" y="2065020"/>
            <a:ext cx="7776978" cy="904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Deep Flow [P. Weinzaepfel, j. Revaud 2013]</a:t>
            </a:r>
            <a:br>
              <a:rPr lang="en-US" altLang="ko-KR"/>
            </a:br>
            <a:endParaRPr lang="en-US" altLang="ko-KR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477" y="3789045"/>
            <a:ext cx="4032511" cy="1712334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899541" y="2929128"/>
            <a:ext cx="4968622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Descriptor Matching</a:t>
            </a:r>
          </a:p>
          <a:p>
            <a:pPr>
              <a:defRPr lang="ko-KR" altLang="en-US"/>
            </a:pPr>
            <a:r>
              <a:rPr lang="en-US" altLang="ko-KR"/>
              <a:t>=&gt; Deep Matching</a:t>
            </a:r>
          </a:p>
        </p:txBody>
      </p:sp>
      <p:sp>
        <p:nvSpPr>
          <p:cNvPr id="153" name="오른쪽 화살표 152"/>
          <p:cNvSpPr/>
          <p:nvPr/>
        </p:nvSpPr>
        <p:spPr>
          <a:xfrm>
            <a:off x="4355974" y="2935605"/>
            <a:ext cx="576072" cy="49339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4" name="TextBox 153"/>
          <p:cNvSpPr txBox="1"/>
          <p:nvPr/>
        </p:nvSpPr>
        <p:spPr>
          <a:xfrm>
            <a:off x="5148072" y="2996946"/>
            <a:ext cx="496862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energy minimization</a:t>
            </a:r>
          </a:p>
        </p:txBody>
      </p:sp>
      <p:pic>
        <p:nvPicPr>
          <p:cNvPr id="156" name="그림 155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148072" y="3492881"/>
            <a:ext cx="3935603" cy="368173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8028432" y="3356991"/>
            <a:ext cx="1115567" cy="576072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8072" y="4462776"/>
            <a:ext cx="3828476" cy="563235"/>
          </a:xfrm>
          <a:prstGeom prst="rect">
            <a:avLst/>
          </a:prstGeom>
        </p:spPr>
      </p:pic>
      <p:sp>
        <p:nvSpPr>
          <p:cNvPr id="159" name="타원 158"/>
          <p:cNvSpPr/>
          <p:nvPr/>
        </p:nvSpPr>
        <p:spPr>
          <a:xfrm>
            <a:off x="5598154" y="4250543"/>
            <a:ext cx="342017" cy="978682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4499991" y="4393867"/>
            <a:ext cx="1076241" cy="68909"/>
          </a:xfrm>
          <a:prstGeom prst="straightConnector1">
            <a:avLst/>
          </a:prstGeom>
          <a:ln w="38100" algn="ctr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4572000" y="4005072"/>
            <a:ext cx="1584198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초기값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state of the art</a:t>
            </a:r>
            <a:r>
              <a:rPr lang="ko-KR" altLang="en-US"/>
              <a:t> </a:t>
            </a:r>
            <a:r>
              <a:rPr lang="en-US" altLang="ko-KR"/>
              <a:t>optical flow</a:t>
            </a: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0575" y="3822192"/>
            <a:ext cx="7562850" cy="2343150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323468" y="2276856"/>
            <a:ext cx="8857110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Epic Flow : Edge-Preserving Interpolation of Correspondences for Optical Flow</a:t>
            </a:r>
          </a:p>
        </p:txBody>
      </p:sp>
      <p:sp>
        <p:nvSpPr>
          <p:cNvPr id="165" name="타원 164"/>
          <p:cNvSpPr/>
          <p:nvPr/>
        </p:nvSpPr>
        <p:spPr>
          <a:xfrm>
            <a:off x="1547621" y="2204847"/>
            <a:ext cx="3456432" cy="504063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6" name="TextBox 165"/>
          <p:cNvSpPr txBox="1"/>
          <p:nvPr/>
        </p:nvSpPr>
        <p:spPr>
          <a:xfrm>
            <a:off x="827531" y="3429000"/>
            <a:ext cx="245859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Deep Matching</a:t>
            </a:r>
          </a:p>
        </p:txBody>
      </p:sp>
      <p:sp>
        <p:nvSpPr>
          <p:cNvPr id="167" name="타원 166"/>
          <p:cNvSpPr/>
          <p:nvPr/>
        </p:nvSpPr>
        <p:spPr>
          <a:xfrm>
            <a:off x="2987801" y="3212973"/>
            <a:ext cx="3024378" cy="3456432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8" name="아래쪽 화살표 167"/>
          <p:cNvSpPr/>
          <p:nvPr/>
        </p:nvSpPr>
        <p:spPr>
          <a:xfrm>
            <a:off x="4355973" y="2780919"/>
            <a:ext cx="396050" cy="36004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state of the art</a:t>
            </a:r>
            <a:r>
              <a:rPr lang="ko-KR" altLang="en-US"/>
              <a:t> </a:t>
            </a:r>
            <a:r>
              <a:rPr lang="en-US" altLang="ko-KR"/>
              <a:t>optical flow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23468" y="2276856"/>
            <a:ext cx="8857110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Epic Flow : Edge-Preserving Interpolation of Correspondences for Optical Flow</a:t>
            </a:r>
          </a:p>
        </p:txBody>
      </p:sp>
      <p:sp>
        <p:nvSpPr>
          <p:cNvPr id="165" name="타원 164"/>
          <p:cNvSpPr/>
          <p:nvPr/>
        </p:nvSpPr>
        <p:spPr>
          <a:xfrm>
            <a:off x="1547621" y="2204847"/>
            <a:ext cx="3456432" cy="504063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6" name="타원 165"/>
          <p:cNvSpPr/>
          <p:nvPr/>
        </p:nvSpPr>
        <p:spPr>
          <a:xfrm>
            <a:off x="1187576" y="3573018"/>
            <a:ext cx="1872234" cy="1872234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67" name="직선 화살표 연결선 166"/>
          <p:cNvCxnSpPr/>
          <p:nvPr/>
        </p:nvCxnSpPr>
        <p:spPr>
          <a:xfrm rot="5400000" flipH="1" flipV="1">
            <a:off x="1763648" y="3861054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 rot="5400000" flipH="1" flipV="1">
            <a:off x="1979675" y="3933062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/>
          <p:nvPr/>
        </p:nvCxnSpPr>
        <p:spPr>
          <a:xfrm rot="5400000" flipH="1" flipV="1">
            <a:off x="2195703" y="4005071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rot="5400000" flipH="1" flipV="1">
            <a:off x="1547621" y="3789045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 rot="5400000" flipH="1" flipV="1">
            <a:off x="1259586" y="4437126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 rot="5400000" flipH="1" flipV="1">
            <a:off x="1475613" y="4533519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/>
          <p:nvPr/>
        </p:nvCxnSpPr>
        <p:spPr>
          <a:xfrm rot="5400000" flipH="1" flipV="1">
            <a:off x="1691640" y="4629912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/>
          <p:nvPr/>
        </p:nvCxnSpPr>
        <p:spPr>
          <a:xfrm rot="5400000" flipH="1" flipV="1">
            <a:off x="2411729" y="4149090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/>
          <p:nvPr/>
        </p:nvCxnSpPr>
        <p:spPr>
          <a:xfrm rot="5400000" flipH="1" flipV="1">
            <a:off x="1907666" y="4715637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/>
          <p:nvPr/>
        </p:nvCxnSpPr>
        <p:spPr>
          <a:xfrm rot="5400000" flipH="1" flipV="1">
            <a:off x="2157602" y="4825746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 rot="5400000" flipH="1" flipV="1">
            <a:off x="2555748" y="4437126"/>
            <a:ext cx="504063" cy="216027"/>
          </a:xfrm>
          <a:prstGeom prst="straightConnector1">
            <a:avLst/>
          </a:prstGeom>
          <a:ln algn="ctr">
            <a:solidFill>
              <a:srgbClr val="FF0000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78" name="직선 화살표 연결선 177"/>
          <p:cNvCxnSpPr/>
          <p:nvPr/>
        </p:nvCxnSpPr>
        <p:spPr>
          <a:xfrm rot="16200000" flipH="1">
            <a:off x="3167825" y="4689158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 rot="16200000" flipH="1">
            <a:off x="3095816" y="4977194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/>
          <p:nvPr/>
        </p:nvCxnSpPr>
        <p:spPr>
          <a:xfrm rot="16200000" flipH="1">
            <a:off x="3239834" y="4401120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/>
          <p:nvPr/>
        </p:nvCxnSpPr>
        <p:spPr>
          <a:xfrm rot="16200000" flipH="1">
            <a:off x="3311843" y="4113084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/>
          <p:cNvSpPr/>
          <p:nvPr/>
        </p:nvSpPr>
        <p:spPr>
          <a:xfrm>
            <a:off x="5364099" y="3645026"/>
            <a:ext cx="1872234" cy="1872234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84" name="직선 화살표 연결선 183"/>
          <p:cNvCxnSpPr/>
          <p:nvPr/>
        </p:nvCxnSpPr>
        <p:spPr>
          <a:xfrm rot="5400000" flipH="1" flipV="1">
            <a:off x="5940171" y="3933063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rot="5400000" flipH="1" flipV="1">
            <a:off x="6156198" y="4005071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rot="5400000" flipH="1" flipV="1">
            <a:off x="6372226" y="4077080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 rot="5400000" flipH="1" flipV="1">
            <a:off x="5724144" y="3861053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 rot="5400000" flipH="1" flipV="1">
            <a:off x="5436109" y="4509135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 rot="5400000" flipH="1" flipV="1">
            <a:off x="5652136" y="4605528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 rot="5400000" flipH="1" flipV="1">
            <a:off x="5868163" y="4701921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 rot="5400000" flipH="1" flipV="1">
            <a:off x="6588252" y="4221099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 rot="5400000" flipH="1" flipV="1">
            <a:off x="6084189" y="4787646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/>
          <p:nvPr/>
        </p:nvCxnSpPr>
        <p:spPr>
          <a:xfrm rot="5400000" flipH="1" flipV="1">
            <a:off x="6334125" y="4897755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 flipV="1">
            <a:off x="6804279" y="4437125"/>
            <a:ext cx="432054" cy="360045"/>
          </a:xfrm>
          <a:prstGeom prst="straightConnector1">
            <a:avLst/>
          </a:prstGeom>
          <a:ln algn="ctr">
            <a:solidFill>
              <a:srgbClr val="FF0000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95" name="직선 화살표 연결선 194"/>
          <p:cNvCxnSpPr/>
          <p:nvPr/>
        </p:nvCxnSpPr>
        <p:spPr>
          <a:xfrm rot="16200000" flipH="1">
            <a:off x="7344348" y="4761167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rot="16200000" flipH="1">
            <a:off x="7272339" y="5049203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/>
          <p:nvPr/>
        </p:nvCxnSpPr>
        <p:spPr>
          <a:xfrm rot="16200000" flipH="1">
            <a:off x="7416357" y="4473129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/>
          <p:nvPr/>
        </p:nvCxnSpPr>
        <p:spPr>
          <a:xfrm rot="16200000" flipH="1">
            <a:off x="7488366" y="4185093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2231706" y="2924937"/>
            <a:ext cx="471659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Interpolation using </a:t>
            </a:r>
            <a:r>
              <a:rPr lang="en-US" altLang="ko-KR">
                <a:solidFill>
                  <a:srgbClr val="FF0000"/>
                </a:solidFill>
              </a:rPr>
              <a:t>Euclidean distance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55522" y="1700783"/>
            <a:ext cx="5544694" cy="36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state of the art</a:t>
            </a:r>
            <a:r>
              <a:rPr lang="ko-KR" altLang="en-US"/>
              <a:t> </a:t>
            </a:r>
            <a:r>
              <a:rPr lang="en-US" altLang="ko-KR"/>
              <a:t>optical flow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23468" y="2276856"/>
            <a:ext cx="8857110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Epic Flow : Edge-Preserving Interpolation of Correspondences for Optical Flow</a:t>
            </a:r>
          </a:p>
        </p:txBody>
      </p:sp>
      <p:sp>
        <p:nvSpPr>
          <p:cNvPr id="165" name="타원 164"/>
          <p:cNvSpPr/>
          <p:nvPr/>
        </p:nvSpPr>
        <p:spPr>
          <a:xfrm>
            <a:off x="1547621" y="2204847"/>
            <a:ext cx="3456432" cy="504063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6297" y="4170426"/>
            <a:ext cx="3895725" cy="2066925"/>
          </a:xfrm>
          <a:prstGeom prst="rect">
            <a:avLst/>
          </a:prstGeom>
        </p:spPr>
      </p:pic>
      <p:cxnSp>
        <p:nvCxnSpPr>
          <p:cNvPr id="201" name="직선 연결선 200"/>
          <p:cNvCxnSpPr/>
          <p:nvPr/>
        </p:nvCxnSpPr>
        <p:spPr>
          <a:xfrm>
            <a:off x="1691639" y="5322570"/>
            <a:ext cx="2160271" cy="360045"/>
          </a:xfrm>
          <a:prstGeom prst="line">
            <a:avLst/>
          </a:prstGeom>
          <a:ln w="38100" algn="ctr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979675" y="5567934"/>
            <a:ext cx="482460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>
                <a:solidFill>
                  <a:schemeClr val="tx2"/>
                </a:solidFill>
              </a:rPr>
              <a:t>Euclidean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31707" y="3800665"/>
            <a:ext cx="2700338" cy="367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Geodesic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395477" y="2852928"/>
            <a:ext cx="5544694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Edge aware distance : Geodesic Distance</a:t>
            </a:r>
          </a:p>
        </p:txBody>
      </p:sp>
      <p:sp>
        <p:nvSpPr>
          <p:cNvPr id="205" name="아래쪽 화살표 204"/>
          <p:cNvSpPr/>
          <p:nvPr/>
        </p:nvSpPr>
        <p:spPr>
          <a:xfrm rot="3001041">
            <a:off x="3275838" y="3984402"/>
            <a:ext cx="504063" cy="5247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6" name="TextBox 205"/>
          <p:cNvSpPr txBox="1"/>
          <p:nvPr/>
        </p:nvSpPr>
        <p:spPr>
          <a:xfrm>
            <a:off x="3671887" y="3713988"/>
            <a:ext cx="2772347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edge</a:t>
            </a:r>
          </a:p>
        </p:txBody>
      </p:sp>
      <p:sp>
        <p:nvSpPr>
          <p:cNvPr id="207" name="타원 206"/>
          <p:cNvSpPr/>
          <p:nvPr/>
        </p:nvSpPr>
        <p:spPr>
          <a:xfrm>
            <a:off x="5400104" y="3887533"/>
            <a:ext cx="1872234" cy="1872234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208" name="직선 화살표 연결선 207"/>
          <p:cNvCxnSpPr/>
          <p:nvPr/>
        </p:nvCxnSpPr>
        <p:spPr>
          <a:xfrm rot="5400000" flipH="1" flipV="1">
            <a:off x="5976176" y="4175569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/>
          <p:cNvCxnSpPr/>
          <p:nvPr/>
        </p:nvCxnSpPr>
        <p:spPr>
          <a:xfrm rot="5400000" flipH="1" flipV="1">
            <a:off x="6192202" y="4247577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/>
          <p:cNvCxnSpPr/>
          <p:nvPr/>
        </p:nvCxnSpPr>
        <p:spPr>
          <a:xfrm rot="5400000" flipH="1" flipV="1">
            <a:off x="6408230" y="4319586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/>
          <p:nvPr/>
        </p:nvCxnSpPr>
        <p:spPr>
          <a:xfrm rot="5400000" flipH="1" flipV="1">
            <a:off x="5760148" y="4103560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 rot="5400000" flipH="1" flipV="1">
            <a:off x="5472113" y="4751641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 rot="5400000" flipH="1" flipV="1">
            <a:off x="5688140" y="4848034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rot="5400000" flipH="1" flipV="1">
            <a:off x="5904167" y="4944427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/>
          <p:nvPr/>
        </p:nvCxnSpPr>
        <p:spPr>
          <a:xfrm rot="5400000" flipH="1" flipV="1">
            <a:off x="6624257" y="4463605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/>
          <p:nvPr/>
        </p:nvCxnSpPr>
        <p:spPr>
          <a:xfrm rot="5400000" flipH="1" flipV="1">
            <a:off x="6120194" y="5030152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/>
          <p:nvPr/>
        </p:nvCxnSpPr>
        <p:spPr>
          <a:xfrm rot="5400000" flipH="1" flipV="1">
            <a:off x="6370130" y="5140261"/>
            <a:ext cx="504063" cy="216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/>
          <p:cNvCxnSpPr/>
          <p:nvPr/>
        </p:nvCxnSpPr>
        <p:spPr>
          <a:xfrm rot="5400000" flipH="1" flipV="1">
            <a:off x="6768275" y="4751641"/>
            <a:ext cx="504063" cy="216027"/>
          </a:xfrm>
          <a:prstGeom prst="straightConnector1">
            <a:avLst/>
          </a:prstGeom>
          <a:ln algn="ctr">
            <a:solidFill>
              <a:srgbClr val="FF0000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19" name="직선 화살표 연결선 218"/>
          <p:cNvCxnSpPr/>
          <p:nvPr/>
        </p:nvCxnSpPr>
        <p:spPr>
          <a:xfrm rot="16200000" flipH="1">
            <a:off x="7380352" y="5003673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 rot="16200000" flipH="1">
            <a:off x="7308343" y="5291709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/>
          <p:cNvCxnSpPr/>
          <p:nvPr/>
        </p:nvCxnSpPr>
        <p:spPr>
          <a:xfrm rot="16200000" flipH="1">
            <a:off x="7452361" y="4715635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/>
          <p:nvPr/>
        </p:nvCxnSpPr>
        <p:spPr>
          <a:xfrm rot="16200000" flipH="1">
            <a:off x="7524370" y="4427599"/>
            <a:ext cx="432052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아래쪽 화살표 238"/>
          <p:cNvSpPr/>
          <p:nvPr/>
        </p:nvSpPr>
        <p:spPr>
          <a:xfrm rot="3001041">
            <a:off x="6729336" y="3528334"/>
            <a:ext cx="504063" cy="5247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40" name="TextBox 239"/>
          <p:cNvSpPr txBox="1"/>
          <p:nvPr/>
        </p:nvSpPr>
        <p:spPr>
          <a:xfrm>
            <a:off x="7128320" y="3247453"/>
            <a:ext cx="2772348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edge</a:t>
            </a:r>
          </a:p>
        </p:txBody>
      </p:sp>
      <p:sp>
        <p:nvSpPr>
          <p:cNvPr id="242" name="타원 241"/>
          <p:cNvSpPr/>
          <p:nvPr/>
        </p:nvSpPr>
        <p:spPr>
          <a:xfrm>
            <a:off x="7344459" y="4365117"/>
            <a:ext cx="755982" cy="1541195"/>
          </a:xfrm>
          <a:prstGeom prst="ellipse">
            <a:avLst/>
          </a:prstGeom>
          <a:noFill/>
          <a:ln algn="ctr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43" name="타원 242"/>
          <p:cNvSpPr/>
          <p:nvPr/>
        </p:nvSpPr>
        <p:spPr>
          <a:xfrm>
            <a:off x="5674976" y="4283583"/>
            <a:ext cx="805263" cy="1013580"/>
          </a:xfrm>
          <a:prstGeom prst="ellipse">
            <a:avLst/>
          </a:prstGeom>
          <a:noFill/>
          <a:ln algn="ctr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44" name="TextBox 243"/>
          <p:cNvSpPr txBox="1"/>
          <p:nvPr/>
        </p:nvSpPr>
        <p:spPr>
          <a:xfrm>
            <a:off x="7920418" y="4208049"/>
            <a:ext cx="1367600" cy="367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far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5688426" y="5304472"/>
            <a:ext cx="1367600" cy="367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46" name="TextBox 245"/>
          <p:cNvSpPr txBox="1"/>
          <p:nvPr/>
        </p:nvSpPr>
        <p:spPr>
          <a:xfrm>
            <a:off x="5652135" y="5222176"/>
            <a:ext cx="1367600" cy="367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close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475613" y="2929128"/>
            <a:ext cx="4968622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Epic Flow</a:t>
            </a:r>
          </a:p>
        </p:txBody>
      </p:sp>
      <p:sp>
        <p:nvSpPr>
          <p:cNvPr id="137" name="오른쪽 화살표 136"/>
          <p:cNvSpPr/>
          <p:nvPr/>
        </p:nvSpPr>
        <p:spPr>
          <a:xfrm>
            <a:off x="4355974" y="2935605"/>
            <a:ext cx="576072" cy="49339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8" name="TextBox 137"/>
          <p:cNvSpPr txBox="1"/>
          <p:nvPr/>
        </p:nvSpPr>
        <p:spPr>
          <a:xfrm>
            <a:off x="5148072" y="2996946"/>
            <a:ext cx="496862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energy minimization</a:t>
            </a:r>
          </a:p>
        </p:txBody>
      </p:sp>
      <p:pic>
        <p:nvPicPr>
          <p:cNvPr id="139" name="그림 138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148072" y="3492881"/>
            <a:ext cx="3935603" cy="368173"/>
          </a:xfrm>
          <a:prstGeom prst="rect">
            <a:avLst/>
          </a:prstGeom>
        </p:spPr>
      </p:pic>
      <p:sp>
        <p:nvSpPr>
          <p:cNvPr id="140" name="타원 139"/>
          <p:cNvSpPr/>
          <p:nvPr/>
        </p:nvSpPr>
        <p:spPr>
          <a:xfrm>
            <a:off x="8028432" y="3356991"/>
            <a:ext cx="1115567" cy="576072"/>
          </a:xfrm>
          <a:prstGeom prst="ellipse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8072" y="4462776"/>
            <a:ext cx="3828476" cy="563235"/>
          </a:xfrm>
          <a:prstGeom prst="rect">
            <a:avLst/>
          </a:prstGeom>
        </p:spPr>
      </p:pic>
      <p:sp>
        <p:nvSpPr>
          <p:cNvPr id="142" name="타원 141"/>
          <p:cNvSpPr/>
          <p:nvPr/>
        </p:nvSpPr>
        <p:spPr>
          <a:xfrm>
            <a:off x="5598154" y="4250543"/>
            <a:ext cx="342017" cy="978682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43" name="직선 화살표 연결선 142"/>
          <p:cNvCxnSpPr/>
          <p:nvPr/>
        </p:nvCxnSpPr>
        <p:spPr>
          <a:xfrm flipV="1">
            <a:off x="4499991" y="4393867"/>
            <a:ext cx="1076241" cy="68909"/>
          </a:xfrm>
          <a:prstGeom prst="straightConnector1">
            <a:avLst/>
          </a:prstGeom>
          <a:ln w="38100" algn="ctr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572000" y="4005072"/>
            <a:ext cx="1584198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초기값</a:t>
            </a: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496" y="3429000"/>
            <a:ext cx="3600452" cy="1621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40" name="내용 개체 틀 2"/>
          <p:cNvSpPr/>
          <p:nvPr/>
        </p:nvSpPr>
        <p:spPr>
          <a:xfrm>
            <a:off x="457200" y="1166018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</a:t>
            </a: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1165" y="3458337"/>
            <a:ext cx="5838825" cy="306705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7825" y="1839087"/>
            <a:ext cx="5867400" cy="1609725"/>
          </a:xfrm>
          <a:prstGeom prst="rect">
            <a:avLst/>
          </a:prstGeom>
        </p:spPr>
      </p:pic>
      <p:cxnSp>
        <p:nvCxnSpPr>
          <p:cNvPr id="149" name="직선 화살표 연결선 148"/>
          <p:cNvCxnSpPr/>
          <p:nvPr/>
        </p:nvCxnSpPr>
        <p:spPr>
          <a:xfrm rot="16200000">
            <a:off x="6696265" y="5049202"/>
            <a:ext cx="2376297" cy="0"/>
          </a:xfrm>
          <a:prstGeom prst="straightConnector1">
            <a:avLst/>
          </a:prstGeom>
          <a:ln w="38100" algn="ctr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7956423" y="4509135"/>
            <a:ext cx="129616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Dense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23469" y="2734437"/>
            <a:ext cx="2232279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color matching</a:t>
            </a:r>
          </a:p>
        </p:txBody>
      </p:sp>
      <p:pic>
        <p:nvPicPr>
          <p:cNvPr id="152" name="그림 15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10190" y="3096387"/>
            <a:ext cx="2170800" cy="371475"/>
          </a:xfrm>
          <a:prstGeom prst="rect">
            <a:avLst/>
          </a:prstGeom>
        </p:spPr>
      </p:pic>
      <p:sp>
        <p:nvSpPr>
          <p:cNvPr id="153" name="오른쪽 화살표 152"/>
          <p:cNvSpPr/>
          <p:nvPr/>
        </p:nvSpPr>
        <p:spPr>
          <a:xfrm>
            <a:off x="3131820" y="2915412"/>
            <a:ext cx="1296162" cy="3667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4" name="TextBox 153"/>
          <p:cNvSpPr txBox="1"/>
          <p:nvPr/>
        </p:nvSpPr>
        <p:spPr>
          <a:xfrm>
            <a:off x="4716018" y="2734437"/>
            <a:ext cx="2376297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descriptor matching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572000" y="3096387"/>
            <a:ext cx="5328666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SIFT, DAISY, Deep matching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11505" y="4351782"/>
            <a:ext cx="2808351" cy="91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energy minimization</a:t>
            </a:r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    coarse to fine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210190" y="1417638"/>
            <a:ext cx="9546458" cy="36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 lang="ko-KR" altLang="en-US"/>
            </a:pPr>
            <a:r>
              <a:rPr lang="en-US" altLang="ko-KR"/>
              <a:t> Overview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7200" y="1779270"/>
            <a:ext cx="7139178" cy="63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장점 : 학습을 시킬 필요가 없다. (</a:t>
            </a:r>
            <a:r>
              <a:rPr lang="en-US" altLang="ko-KR"/>
              <a:t>optical flow</a:t>
            </a:r>
            <a:r>
              <a:rPr lang="ko-KR" altLang="en-US"/>
              <a:t>는 데이터가 많이 부족)</a:t>
            </a:r>
          </a:p>
          <a:p>
            <a:pPr>
              <a:defRPr lang="ko-KR" altLang="en-US"/>
            </a:pPr>
            <a:r>
              <a:rPr lang="ko-KR" altLang="en-US"/>
              <a:t>단점 : 시간이 너무 오래걸린다.  (</a:t>
            </a:r>
            <a:r>
              <a:rPr lang="en-US" altLang="ko-KR"/>
              <a:t>epic flow </a:t>
            </a:r>
            <a:r>
              <a:rPr lang="ko-KR" altLang="en-US"/>
              <a:t>대략 32</a:t>
            </a:r>
            <a:r>
              <a:rPr lang="en-US" altLang="ko-KR"/>
              <a:t>s</a:t>
            </a:r>
            <a:r>
              <a:rPr lang="ko-KR" altLang="en-US"/>
              <a:t>)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23469" y="3717036"/>
            <a:ext cx="3384423" cy="35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160" name="직사각형 159"/>
          <p:cNvSpPr/>
          <p:nvPr/>
        </p:nvSpPr>
        <p:spPr>
          <a:xfrm>
            <a:off x="435357" y="4184010"/>
            <a:ext cx="2768400" cy="13644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2" name="TextBox 161"/>
          <p:cNvSpPr txBox="1"/>
          <p:nvPr/>
        </p:nvSpPr>
        <p:spPr>
          <a:xfrm>
            <a:off x="3563874" y="4464651"/>
            <a:ext cx="5256657" cy="63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처음 부터 쓸 수 없고 초기값의 정확성이 보장된 상태에서 </a:t>
            </a:r>
            <a:r>
              <a:rPr lang="en-US" altLang="ko-KR"/>
              <a:t>refinement</a:t>
            </a:r>
            <a:r>
              <a:rPr lang="ko-KR" altLang="en-US"/>
              <a:t>의 목적으로 사용한다.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/>
          <p:nvPr/>
        </p:nvSpPr>
        <p:spPr>
          <a:xfrm>
            <a:off x="750187" y="1628774"/>
            <a:ext cx="979856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lang="en-US" altLang="ko-KR" sz="24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99540" y="1772793"/>
            <a:ext cx="5688712" cy="63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93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4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  <a:defRPr lang="ko-KR" altLang="en-US"/>
            </a:pPr>
            <a:endParaRPr lang="en-US" altLang="ko-KR"/>
          </a:p>
          <a:p>
            <a:pPr>
              <a:buNone/>
              <a:defRPr lang="ko-KR" altLang="en-US"/>
            </a:pPr>
            <a:endParaRPr lang="en-US" altLang="ko-KR"/>
          </a:p>
          <a:p>
            <a:pPr>
              <a:buNone/>
              <a:defRPr lang="ko-KR" altLang="en-US"/>
            </a:pPr>
            <a:r>
              <a:rPr lang="en-US" altLang="ko-KR" sz="4600"/>
              <a:t>             </a:t>
            </a:r>
            <a:r>
              <a:rPr lang="en-US" altLang="ko-KR" sz="5600"/>
              <a:t>Thank you</a:t>
            </a:r>
          </a:p>
          <a:p>
            <a:pPr>
              <a:buNone/>
              <a:defRPr lang="ko-KR" altLang="en-US"/>
            </a:pPr>
            <a:r>
              <a:rPr lang="en-US" altLang="ko-KR" sz="5600"/>
              <a:t>               Q&amp;A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Optical Flow is important?</a:t>
            </a:r>
          </a:p>
        </p:txBody>
      </p:sp>
      <p:sp>
        <p:nvSpPr>
          <p:cNvPr id="250" name="내용 개체 틀 2"/>
          <p:cNvSpPr/>
          <p:nvPr/>
        </p:nvSpPr>
        <p:spPr>
          <a:xfrm>
            <a:off x="457200" y="1495361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Tracking motion of objects</a:t>
            </a: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1575" y="2639568"/>
            <a:ext cx="6800850" cy="2733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Optical Flow is important?</a:t>
            </a:r>
          </a:p>
        </p:txBody>
      </p:sp>
      <p:sp>
        <p:nvSpPr>
          <p:cNvPr id="250" name="내용 개체 틀 2"/>
          <p:cNvSpPr/>
          <p:nvPr/>
        </p:nvSpPr>
        <p:spPr>
          <a:xfrm>
            <a:off x="457200" y="1495361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Tracking motion of objects</a:t>
            </a: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1575" y="2639568"/>
            <a:ext cx="6800850" cy="2733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Optical Flow is Difficult?</a:t>
            </a:r>
          </a:p>
        </p:txBody>
      </p:sp>
      <p:sp>
        <p:nvSpPr>
          <p:cNvPr id="250" name="내용 개체 틀 2"/>
          <p:cNvSpPr/>
          <p:nvPr/>
        </p:nvSpPr>
        <p:spPr>
          <a:xfrm>
            <a:off x="457200" y="1495361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change</a:t>
            </a:r>
          </a:p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Large Displacement</a:t>
            </a:r>
            <a:endParaRPr lang="en-US" altLang="ko-KR" sz="28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illumination change</a:t>
            </a:r>
          </a:p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Occsions</a:t>
            </a:r>
          </a:p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Repetitive structure</a:t>
            </a:r>
          </a:p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Small object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/>
          <p:cNvSpPr txBox="1"/>
          <p:nvPr/>
        </p:nvSpPr>
        <p:spPr>
          <a:xfrm>
            <a:off x="1043557" y="2642997"/>
            <a:ext cx="7200902" cy="118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600">
                <a:solidFill>
                  <a:schemeClr val="tx1">
                    <a:lumMod val="60000"/>
                    <a:lumOff val="40000"/>
                  </a:schemeClr>
                </a:solidFill>
              </a:rPr>
              <a:t>Optical Flow </a:t>
            </a:r>
          </a:p>
          <a:p>
            <a:pPr algn="ctr">
              <a:defRPr lang="ko-KR" altLang="en-US"/>
            </a:pPr>
            <a:r>
              <a:rPr lang="en-US" altLang="ko-KR" sz="3600">
                <a:solidFill>
                  <a:schemeClr val="tx1">
                    <a:lumMod val="60000"/>
                    <a:lumOff val="40000"/>
                  </a:schemeClr>
                </a:solidFill>
              </a:rPr>
              <a:t>Handcraft Algorithm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914400" eaLnBrk="1" latinLnBrk="1" hangingPunct="1"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Flow</a:t>
            </a:r>
          </a:p>
        </p:txBody>
      </p:sp>
      <p:sp>
        <p:nvSpPr>
          <p:cNvPr id="5" name="내용 개체 틀 2"/>
          <p:cNvSpPr/>
          <p:nvPr/>
        </p:nvSpPr>
        <p:spPr>
          <a:xfrm>
            <a:off x="457200" y="1268729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defTabSz="914400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lang="ko-KR" altLang="en-US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8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Optical Flow in 1D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572000" y="2103436"/>
            <a:ext cx="4536567" cy="2827020"/>
          </a:xfrm>
          <a:prstGeom prst="rect">
            <a:avLst/>
          </a:prstGeom>
        </p:spPr>
      </p:pic>
      <p:sp>
        <p:nvSpPr>
          <p:cNvPr id="10" name="위쪽 화살표 9"/>
          <p:cNvSpPr/>
          <p:nvPr/>
        </p:nvSpPr>
        <p:spPr>
          <a:xfrm>
            <a:off x="5464683" y="4810980"/>
            <a:ext cx="288036" cy="384587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타원 10"/>
          <p:cNvSpPr/>
          <p:nvPr/>
        </p:nvSpPr>
        <p:spPr>
          <a:xfrm>
            <a:off x="5426583" y="4479510"/>
            <a:ext cx="288036" cy="288036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4572000" y="5243034"/>
            <a:ext cx="2736342" cy="362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4788027" y="5243034"/>
            <a:ext cx="4320540" cy="4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>
                <a:solidFill>
                  <a:srgbClr val="FF0000"/>
                </a:solidFill>
              </a:rPr>
              <a:t>Optical Flow !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16810"/>
            <a:ext cx="4330800" cy="16001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1835657" y="2218656"/>
            <a:ext cx="1186586" cy="1828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1090116" y="2218656"/>
            <a:ext cx="467029" cy="182879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화면 슬라이드 쇼(4:3)</PresentationFormat>
  <Paragraphs>244</Paragraphs>
  <Slides>47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한컴오피스</vt:lpstr>
      <vt:lpstr>Optical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Flow</dc:title>
  <dc:creator>USER</dc:creator>
  <cp:lastModifiedBy>teokim</cp:lastModifiedBy>
  <cp:revision>182</cp:revision>
  <dcterms:created xsi:type="dcterms:W3CDTF">2017-07-19T05:57:16Z</dcterms:created>
  <dcterms:modified xsi:type="dcterms:W3CDTF">2017-07-25T04:36:21Z</dcterms:modified>
</cp:coreProperties>
</file>